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72" r:id="rId3"/>
    <p:sldId id="256" r:id="rId4"/>
    <p:sldId id="259" r:id="rId5"/>
    <p:sldId id="257" r:id="rId6"/>
    <p:sldId id="258" r:id="rId7"/>
    <p:sldId id="263" r:id="rId8"/>
    <p:sldId id="264" r:id="rId9"/>
    <p:sldId id="265" r:id="rId10"/>
    <p:sldId id="268" r:id="rId11"/>
    <p:sldId id="262" r:id="rId12"/>
    <p:sldId id="267" r:id="rId13"/>
    <p:sldId id="269" r:id="rId14"/>
    <p:sldId id="260" r:id="rId15"/>
    <p:sldId id="261" r:id="rId16"/>
    <p:sldId id="270" r:id="rId17"/>
    <p:sldId id="280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83" d="100"/>
          <a:sy n="83" d="100"/>
        </p:scale>
        <p:origin x="14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FE341DD-76E3-4700-A431-D0EECDF840E8}" type="datetimeFigureOut">
              <a:rPr lang="nl-NL" smtClean="0"/>
              <a:pPr/>
              <a:t>4-2-2018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0D1495-D884-4393-99DA-694B61C4FCE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6/63/Statue_Hermes_Chiaramonti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6/63/Statue_Hermes_Chiaramonti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upload.wikimedia.org/wikipedia/commons/6/63/Statue_Hermes_Chiaramonti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2/NAMA_Aphrodite_Syracuse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2/25/Aphrodite_Anadyomene_Louvre_CA228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6/69/La_naissance_de_V%C3%A9nus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Olympus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7344816" cy="60700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6000" dirty="0" smtClean="0"/>
              <a:t>De Griekse Goden van de Olympus</a:t>
            </a:r>
            <a:endParaRPr lang="nl-NL" sz="6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9512" y="2250280"/>
            <a:ext cx="8712968" cy="746672"/>
          </a:xfrm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</a:rPr>
              <a:t>De 12 belangrijkste goden op de heilige berg</a:t>
            </a:r>
            <a:endParaRPr lang="nl-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poseidwn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644056" cy="5943600"/>
          </a:xfrm>
        </p:spPr>
        <p:txBody>
          <a:bodyPr>
            <a:normAutofit fontScale="92500" lnSpcReduction="10000"/>
          </a:bodyPr>
          <a:lstStyle/>
          <a:p>
            <a:r>
              <a:rPr lang="nl-NL" sz="3200" b="1" dirty="0" err="1" smtClean="0"/>
              <a:t>Poseidon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 van de zee en aardbevingen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Poseidon</a:t>
            </a:r>
            <a:r>
              <a:rPr lang="nl-NL" sz="2400" dirty="0" smtClean="0"/>
              <a:t> woont in de zee</a:t>
            </a:r>
          </a:p>
          <a:p>
            <a:endParaRPr lang="nl-NL" sz="2400" dirty="0" smtClean="0"/>
          </a:p>
          <a:p>
            <a:r>
              <a:rPr lang="nl-NL" sz="2400" dirty="0" smtClean="0"/>
              <a:t>Met zijn blik en drietand zorgt hij voor stormen en aardbevingen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drietand. Hij rijdt vaak in wagen, voortgetrokken door zeepaarden</a:t>
            </a:r>
          </a:p>
          <a:p>
            <a:endParaRPr lang="nl-NL" dirty="0"/>
          </a:p>
        </p:txBody>
      </p:sp>
      <p:pic>
        <p:nvPicPr>
          <p:cNvPr id="10" name="Tijdelijke aanduiding voor inhoud 9" descr="Posei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486554"/>
            <a:ext cx="4536504" cy="4347786"/>
          </a:xfrm>
        </p:spPr>
      </p:pic>
      <p:pic>
        <p:nvPicPr>
          <p:cNvPr id="13" name="Afbeelding 12" descr="Poseid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4624189" cy="4624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artemis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nl-NL" sz="3200" b="1" dirty="0" err="1" smtClean="0"/>
              <a:t>Artemis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Godin van de jacht en de maan</a:t>
            </a:r>
          </a:p>
          <a:p>
            <a:endParaRPr lang="nl-NL" sz="2400" dirty="0" smtClean="0"/>
          </a:p>
          <a:p>
            <a:r>
              <a:rPr lang="nl-NL" sz="2400" dirty="0" smtClean="0"/>
              <a:t>Tweelingzus van </a:t>
            </a:r>
            <a:r>
              <a:rPr lang="nl-NL" sz="2400" dirty="0" err="1" smtClean="0"/>
              <a:t>Apollo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Strenge straffen voor schuldigen 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zilveren pijl en boog en een hinde</a:t>
            </a:r>
          </a:p>
          <a:p>
            <a:endParaRPr lang="nl-NL" dirty="0"/>
          </a:p>
        </p:txBody>
      </p:sp>
      <p:pic>
        <p:nvPicPr>
          <p:cNvPr id="6" name="Picture 5" descr="artem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520700"/>
            <a:ext cx="39878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nl-NL" sz="6000" b="1" dirty="0" err="1" smtClean="0">
                <a:latin typeface="Symbol" pitchFamily="18" charset="2"/>
              </a:rPr>
              <a:t>ermes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644056" cy="5943600"/>
          </a:xfrm>
        </p:spPr>
        <p:txBody>
          <a:bodyPr>
            <a:normAutofit fontScale="85000" lnSpcReduction="20000"/>
          </a:bodyPr>
          <a:lstStyle/>
          <a:p>
            <a:r>
              <a:rPr lang="nl-NL" sz="3200" b="1" dirty="0" err="1" smtClean="0"/>
              <a:t>Hermes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 van handel, boodschapper van de goden en beschermer van dieven en reizigers</a:t>
            </a:r>
          </a:p>
          <a:p>
            <a:endParaRPr lang="nl-NL" sz="2400" dirty="0" smtClean="0"/>
          </a:p>
          <a:p>
            <a:r>
              <a:rPr lang="nl-NL" sz="2400" dirty="0" smtClean="0"/>
              <a:t>Ook begeleidde </a:t>
            </a:r>
            <a:r>
              <a:rPr lang="nl-NL" sz="2400" dirty="0" err="1" smtClean="0"/>
              <a:t>Hermes</a:t>
            </a:r>
            <a:r>
              <a:rPr lang="nl-NL" sz="2400" dirty="0" smtClean="0"/>
              <a:t> de zielen van de doden naar de Onderwereld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ronde hoed, reizigersmantel, geldbuidel en staf met slangen.</a:t>
            </a:r>
          </a:p>
          <a:p>
            <a:r>
              <a:rPr lang="nl-NL" sz="2400" dirty="0" smtClean="0"/>
              <a:t>Ook heeft hij vleugels aan zijn hoed en voeten</a:t>
            </a:r>
          </a:p>
          <a:p>
            <a:endParaRPr lang="nl-NL" dirty="0"/>
          </a:p>
        </p:txBody>
      </p:sp>
      <p:pic>
        <p:nvPicPr>
          <p:cNvPr id="6" name="Picture 5" descr="Bestand:Statue Hermes Chiaramonti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2910022" cy="6397768"/>
          </a:xfrm>
          <a:prstGeom prst="rect">
            <a:avLst/>
          </a:prstGeom>
          <a:noFill/>
        </p:spPr>
      </p:pic>
      <p:pic>
        <p:nvPicPr>
          <p:cNvPr id="9" name="Picture 7" descr="QL19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4911073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arhs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644056" cy="5943600"/>
          </a:xfrm>
        </p:spPr>
        <p:txBody>
          <a:bodyPr>
            <a:normAutofit fontScale="92500"/>
          </a:bodyPr>
          <a:lstStyle/>
          <a:p>
            <a:r>
              <a:rPr lang="nl-NL" sz="3200" b="1" dirty="0" err="1" smtClean="0"/>
              <a:t>Ares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 van oorlog</a:t>
            </a:r>
          </a:p>
          <a:p>
            <a:endParaRPr lang="nl-NL" sz="2400" dirty="0" smtClean="0"/>
          </a:p>
          <a:p>
            <a:r>
              <a:rPr lang="nl-NL" sz="2400" dirty="0" smtClean="0"/>
              <a:t>Was aanwezig bij ieder vechtpartijtje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Attributen: helm met veren, schild en speer. Hij rijdt vaak in wagen, voortgetrokken door vuurspugende paarden</a:t>
            </a:r>
          </a:p>
          <a:p>
            <a:endParaRPr lang="nl-NL" dirty="0"/>
          </a:p>
        </p:txBody>
      </p:sp>
      <p:pic>
        <p:nvPicPr>
          <p:cNvPr id="10" name="Tijdelijke aanduiding voor inhoud 9" descr="Posei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02914" y="1030476"/>
            <a:ext cx="3485510" cy="48038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nl-NL" sz="6000" b="1" dirty="0" err="1" smtClean="0">
                <a:latin typeface="Symbol" pitchFamily="18" charset="2"/>
              </a:rPr>
              <a:t>hfaistos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b="1" dirty="0" err="1" smtClean="0"/>
              <a:t>Hephaistos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 van vuur, vulkanen en het smeden</a:t>
            </a:r>
          </a:p>
          <a:p>
            <a:endParaRPr lang="nl-NL" sz="2400" dirty="0" smtClean="0"/>
          </a:p>
          <a:p>
            <a:r>
              <a:rPr lang="nl-NL" sz="2400" dirty="0" smtClean="0"/>
              <a:t>De lelijkste van alle goden, manke en slappe benen</a:t>
            </a:r>
          </a:p>
          <a:p>
            <a:endParaRPr lang="nl-NL" sz="2400" dirty="0" smtClean="0"/>
          </a:p>
          <a:p>
            <a:r>
              <a:rPr lang="nl-NL" sz="2400" dirty="0" smtClean="0"/>
              <a:t>Overal waar vuur is, is </a:t>
            </a:r>
            <a:r>
              <a:rPr lang="nl-NL" sz="2400" dirty="0" err="1" smtClean="0"/>
              <a:t>Hephaistos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Attributen: hamer, tang, blaasbalg en vuur</a:t>
            </a:r>
          </a:p>
          <a:p>
            <a:endParaRPr lang="nl-NL" dirty="0"/>
          </a:p>
        </p:txBody>
      </p:sp>
      <p:pic>
        <p:nvPicPr>
          <p:cNvPr id="8" name="Picture 5" descr="Hephaistos and Thet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0" y="1399328"/>
            <a:ext cx="5276850" cy="3830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dhmhthr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b="1" dirty="0" err="1" smtClean="0"/>
              <a:t>Demeter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Godin van landbouw en graan</a:t>
            </a:r>
          </a:p>
          <a:p>
            <a:endParaRPr lang="nl-NL" sz="2400" dirty="0" smtClean="0"/>
          </a:p>
          <a:p>
            <a:r>
              <a:rPr lang="nl-NL" sz="2400" dirty="0" smtClean="0"/>
              <a:t>Haar dochter was </a:t>
            </a:r>
            <a:r>
              <a:rPr lang="nl-NL" sz="2400" dirty="0" err="1" smtClean="0"/>
              <a:t>Persefone</a:t>
            </a:r>
            <a:endParaRPr lang="nl-NL" sz="2400" dirty="0" smtClean="0"/>
          </a:p>
          <a:p>
            <a:r>
              <a:rPr lang="nl-NL" sz="2400" dirty="0" smtClean="0"/>
              <a:t>Zij werd ontvoerd naar de onderwereld</a:t>
            </a:r>
          </a:p>
          <a:p>
            <a:r>
              <a:rPr lang="nl-NL" sz="2400" dirty="0" smtClean="0">
                <a:sym typeface="Wingdings" pitchFamily="2" charset="2"/>
              </a:rPr>
              <a:t> winter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Demeter</a:t>
            </a:r>
            <a:r>
              <a:rPr lang="nl-NL" sz="2400" dirty="0" smtClean="0"/>
              <a:t> wordt vaak afgebeeld met graan, koren en bloemen</a:t>
            </a:r>
            <a:endParaRPr lang="nl-NL" dirty="0"/>
          </a:p>
        </p:txBody>
      </p:sp>
      <p:pic>
        <p:nvPicPr>
          <p:cNvPr id="9" name="Picture 7" descr="Demeter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3719" y="827673"/>
            <a:ext cx="4488721" cy="4977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nl-NL" sz="6000" b="1" dirty="0" err="1" smtClean="0">
                <a:latin typeface="Symbol" pitchFamily="18" charset="2"/>
              </a:rPr>
              <a:t>estia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644056" cy="5943600"/>
          </a:xfrm>
        </p:spPr>
        <p:txBody>
          <a:bodyPr>
            <a:normAutofit fontScale="92500"/>
          </a:bodyPr>
          <a:lstStyle/>
          <a:p>
            <a:r>
              <a:rPr lang="nl-NL" sz="3200" b="1" dirty="0" smtClean="0"/>
              <a:t>Hestia</a:t>
            </a:r>
          </a:p>
          <a:p>
            <a:endParaRPr lang="nl-NL" sz="2400" dirty="0" smtClean="0"/>
          </a:p>
          <a:p>
            <a:r>
              <a:rPr lang="nl-NL" sz="2400" dirty="0" smtClean="0"/>
              <a:t>Godin van huis, huiselijkheid en haardvuur</a:t>
            </a:r>
          </a:p>
          <a:p>
            <a:endParaRPr lang="nl-NL" sz="2400" dirty="0" smtClean="0"/>
          </a:p>
          <a:p>
            <a:r>
              <a:rPr lang="nl-NL" sz="2400" dirty="0" smtClean="0"/>
              <a:t>Bleef lekker thuis op de Olympus en maakte weinig mee</a:t>
            </a:r>
          </a:p>
          <a:p>
            <a:endParaRPr lang="nl-NL" sz="2400" dirty="0" smtClean="0"/>
          </a:p>
          <a:p>
            <a:r>
              <a:rPr lang="nl-NL" sz="2400" dirty="0" smtClean="0"/>
              <a:t>Kalm, ernstig en serieus</a:t>
            </a:r>
          </a:p>
          <a:p>
            <a:endParaRPr lang="nl-NL" sz="2400" dirty="0" smtClean="0"/>
          </a:p>
          <a:p>
            <a:r>
              <a:rPr lang="nl-NL" sz="2400" dirty="0" smtClean="0"/>
              <a:t>Zij wordt vaak zittend afgebeeld met een tak</a:t>
            </a:r>
          </a:p>
          <a:p>
            <a:endParaRPr lang="nl-NL" dirty="0"/>
          </a:p>
        </p:txBody>
      </p:sp>
      <p:pic>
        <p:nvPicPr>
          <p:cNvPr id="6" name="Picture 5" descr="Bestand:Statue Hermes Chiaramonti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1608238"/>
            <a:ext cx="2910022" cy="370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>
                <a:latin typeface="Symbol" pitchFamily="18" charset="2"/>
              </a:rPr>
              <a:t>dionysos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983992" cy="594360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Dionysos</a:t>
            </a:r>
          </a:p>
          <a:p>
            <a:endParaRPr lang="nl-NL" sz="2400" dirty="0" smtClean="0"/>
          </a:p>
          <a:p>
            <a:r>
              <a:rPr lang="nl-NL" sz="2400" dirty="0" smtClean="0"/>
              <a:t>God van wijn en plezier maken</a:t>
            </a:r>
          </a:p>
          <a:p>
            <a:endParaRPr lang="nl-NL" sz="2400" dirty="0" smtClean="0"/>
          </a:p>
          <a:p>
            <a:r>
              <a:rPr lang="nl-NL" sz="2400" dirty="0" smtClean="0"/>
              <a:t>Geboren uit het dijbeen van Zeus </a:t>
            </a:r>
          </a:p>
          <a:p>
            <a:endParaRPr lang="nl-NL" sz="2400" dirty="0" smtClean="0"/>
          </a:p>
          <a:p>
            <a:r>
              <a:rPr lang="nl-NL" sz="2400" dirty="0" smtClean="0"/>
              <a:t>Verving de saaie Hestia</a:t>
            </a:r>
          </a:p>
          <a:p>
            <a:endParaRPr lang="nl-NL" sz="2400" dirty="0" smtClean="0"/>
          </a:p>
          <a:p>
            <a:r>
              <a:rPr lang="nl-NL" sz="2400" dirty="0" smtClean="0"/>
              <a:t>Veel feesten</a:t>
            </a:r>
          </a:p>
          <a:p>
            <a:endParaRPr lang="nl-NL" sz="2400" dirty="0" smtClean="0"/>
          </a:p>
          <a:p>
            <a:r>
              <a:rPr lang="nl-NL" sz="2400" dirty="0" smtClean="0"/>
              <a:t>Vaak afgebeeld met wijn of druiven</a:t>
            </a:r>
          </a:p>
          <a:p>
            <a:endParaRPr lang="nl-NL" dirty="0"/>
          </a:p>
        </p:txBody>
      </p:sp>
      <p:pic>
        <p:nvPicPr>
          <p:cNvPr id="6" name="Picture 5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6480" y="1124744"/>
            <a:ext cx="3573978" cy="4189456"/>
          </a:xfrm>
          <a:prstGeom prst="rect">
            <a:avLst/>
          </a:prstGeom>
          <a:noFill/>
        </p:spPr>
      </p:pic>
      <p:pic>
        <p:nvPicPr>
          <p:cNvPr id="5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378" y="1762907"/>
            <a:ext cx="3573978" cy="3863760"/>
          </a:xfrm>
          <a:prstGeom prst="rect">
            <a:avLst/>
          </a:prstGeom>
          <a:noFill/>
        </p:spPr>
      </p:pic>
      <p:pic>
        <p:nvPicPr>
          <p:cNvPr id="8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0106" y="1140752"/>
            <a:ext cx="3778646" cy="3359675"/>
          </a:xfrm>
          <a:prstGeom prst="rect">
            <a:avLst/>
          </a:prstGeom>
          <a:noFill/>
        </p:spPr>
      </p:pic>
      <p:pic>
        <p:nvPicPr>
          <p:cNvPr id="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2110758"/>
            <a:ext cx="4746209" cy="335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4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lympu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16936" cy="534535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771800" y="0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Wie is wie?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lympu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692696"/>
            <a:ext cx="898448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Zeus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sz="3200" b="1" dirty="0" err="1" smtClean="0"/>
              <a:t>Zeus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Oppergod van de Grieken</a:t>
            </a:r>
          </a:p>
          <a:p>
            <a:endParaRPr lang="nl-NL" sz="2400" dirty="0" smtClean="0"/>
          </a:p>
          <a:p>
            <a:r>
              <a:rPr lang="nl-NL" sz="2400" dirty="0" smtClean="0"/>
              <a:t>God van het hemelrijk en de lucht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 bliksemschicht</a:t>
            </a:r>
          </a:p>
          <a:p>
            <a:endParaRPr lang="nl-NL" dirty="0"/>
          </a:p>
        </p:txBody>
      </p:sp>
      <p:pic>
        <p:nvPicPr>
          <p:cNvPr id="6" name="Tijdelijke aanduiding voor inhoud 5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42154" y="840486"/>
            <a:ext cx="5078318" cy="4964778"/>
          </a:xfrm>
        </p:spPr>
      </p:pic>
      <p:sp>
        <p:nvSpPr>
          <p:cNvPr id="8" name="Bliksemflits 7"/>
          <p:cNvSpPr/>
          <p:nvPr/>
        </p:nvSpPr>
        <p:spPr>
          <a:xfrm rot="16914636">
            <a:off x="3262931" y="-1069541"/>
            <a:ext cx="550912" cy="4394401"/>
          </a:xfrm>
          <a:prstGeom prst="lightningBol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nl-NL" sz="6000" b="1" dirty="0" err="1" smtClean="0">
                <a:latin typeface="Symbol" pitchFamily="18" charset="2"/>
              </a:rPr>
              <a:t>hra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500" b="1" dirty="0" err="1" smtClean="0"/>
              <a:t>Hera</a:t>
            </a:r>
            <a:endParaRPr lang="nl-NL" sz="35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Vrouw van </a:t>
            </a:r>
            <a:r>
              <a:rPr lang="nl-NL" sz="2400" dirty="0" err="1" smtClean="0"/>
              <a:t>Zeus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Godin van vrouwen en het huwelijk</a:t>
            </a:r>
          </a:p>
          <a:p>
            <a:endParaRPr lang="nl-NL" sz="2400" dirty="0" smtClean="0"/>
          </a:p>
          <a:p>
            <a:r>
              <a:rPr lang="nl-NL" sz="2400" dirty="0" smtClean="0"/>
              <a:t>Stinkend jaloers op de vriendinnetjes van </a:t>
            </a:r>
            <a:r>
              <a:rPr lang="nl-NL" sz="2400" dirty="0" err="1" smtClean="0"/>
              <a:t>Zeus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Ook de mensen waren bang voor haar</a:t>
            </a:r>
          </a:p>
          <a:p>
            <a:endParaRPr lang="nl-NL" sz="2400" dirty="0"/>
          </a:p>
          <a:p>
            <a:r>
              <a:rPr lang="nl-NL" sz="2400" dirty="0" smtClean="0"/>
              <a:t>Attribuut: pauw</a:t>
            </a:r>
          </a:p>
          <a:p>
            <a:endParaRPr lang="nl-NL" dirty="0"/>
          </a:p>
        </p:txBody>
      </p:sp>
      <p:pic>
        <p:nvPicPr>
          <p:cNvPr id="6" name="Tijdelijke aanduiding voor inhoud 5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41659"/>
            <a:ext cx="3888431" cy="651086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" cy="6336704"/>
          </a:xfrm>
        </p:spPr>
        <p:txBody>
          <a:bodyPr>
            <a:noAutofit/>
          </a:bodyPr>
          <a:lstStyle/>
          <a:p>
            <a:r>
              <a:rPr lang="nl-N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Pallas</a:t>
            </a:r>
            <a:r>
              <a:rPr lang="nl-N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</a:t>
            </a:r>
            <a:r>
              <a:rPr lang="nl-N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nl-N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nl-NL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Hna</a:t>
            </a:r>
            <a:r>
              <a:rPr lang="nl-N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nl-N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716064" cy="5943600"/>
          </a:xfrm>
        </p:spPr>
        <p:txBody>
          <a:bodyPr>
            <a:normAutofit lnSpcReduction="10000"/>
          </a:bodyPr>
          <a:lstStyle/>
          <a:p>
            <a:r>
              <a:rPr lang="nl-NL" sz="3200" b="1" dirty="0" err="1" smtClean="0"/>
              <a:t>Pallas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Athena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Godin van de wijsheid, van oorlog en vrede</a:t>
            </a:r>
          </a:p>
          <a:p>
            <a:endParaRPr lang="nl-NL" sz="2400" dirty="0" smtClean="0"/>
          </a:p>
          <a:p>
            <a:r>
              <a:rPr lang="nl-NL" sz="2400" dirty="0" smtClean="0"/>
              <a:t>Beschermster van Athene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uil (wijsheid en de stad Athene)</a:t>
            </a:r>
          </a:p>
          <a:p>
            <a:endParaRPr lang="nl-NL" sz="2400" dirty="0" smtClean="0"/>
          </a:p>
          <a:p>
            <a:r>
              <a:rPr lang="nl-NL" sz="2400" dirty="0" smtClean="0"/>
              <a:t>Wapenuitrusting: helm, lans, schild</a:t>
            </a:r>
            <a:br>
              <a:rPr lang="nl-NL" sz="2400" dirty="0" smtClean="0"/>
            </a:br>
            <a:endParaRPr lang="nl-NL" sz="2400" dirty="0" smtClean="0"/>
          </a:p>
          <a:p>
            <a:endParaRPr lang="nl-NL" dirty="0"/>
          </a:p>
        </p:txBody>
      </p:sp>
      <p:pic>
        <p:nvPicPr>
          <p:cNvPr id="6" name="Tijdelijke aanduiding voor inhoud 5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70874"/>
            <a:ext cx="3600401" cy="6251131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>
          <a:xfrm>
            <a:off x="1043608" y="367664"/>
            <a:ext cx="2736304" cy="5943600"/>
          </a:xfrm>
        </p:spPr>
        <p:txBody>
          <a:bodyPr/>
          <a:lstStyle/>
          <a:p>
            <a:r>
              <a:rPr lang="nl-NL" sz="3200" b="1" dirty="0" smtClean="0"/>
              <a:t>Geboorte van </a:t>
            </a:r>
            <a:r>
              <a:rPr lang="nl-NL" sz="3200" b="1" dirty="0" err="1" smtClean="0"/>
              <a:t>Athena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Uit het hoofd van </a:t>
            </a:r>
            <a:r>
              <a:rPr lang="nl-NL" sz="2400" dirty="0" err="1" smtClean="0"/>
              <a:t>Zeus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Volledig gewapend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Athena</a:t>
            </a:r>
            <a:r>
              <a:rPr lang="nl-NL" sz="2400" dirty="0" smtClean="0"/>
              <a:t> is de lievelingsdochter van </a:t>
            </a:r>
            <a:r>
              <a:rPr lang="nl-NL" sz="2400" dirty="0" err="1" smtClean="0"/>
              <a:t>Zeus</a:t>
            </a:r>
            <a:endParaRPr lang="nl-NL" sz="2400" dirty="0" smtClean="0"/>
          </a:p>
          <a:p>
            <a:endParaRPr lang="nl-NL" sz="2400" dirty="0" smtClean="0"/>
          </a:p>
          <a:p>
            <a:endParaRPr lang="nl-NL" dirty="0"/>
          </a:p>
        </p:txBody>
      </p:sp>
      <p:pic>
        <p:nvPicPr>
          <p:cNvPr id="6" name="Tijdelijke aanduiding voor inhoud 5" descr="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433430"/>
            <a:ext cx="4536504" cy="6164563"/>
          </a:xfrm>
        </p:spPr>
      </p:pic>
      <p:sp>
        <p:nvSpPr>
          <p:cNvPr id="5" name="Titel 3"/>
          <p:cNvSpPr txBox="1">
            <a:spLocks/>
          </p:cNvSpPr>
          <p:nvPr/>
        </p:nvSpPr>
        <p:spPr>
          <a:xfrm>
            <a:off x="179512" y="260648"/>
            <a:ext cx="914400" cy="6336704"/>
          </a:xfrm>
          <a:prstGeom prst="rect">
            <a:avLst/>
          </a:prstGeom>
        </p:spPr>
        <p:txBody>
          <a:bodyPr vert="vert270" anchor="b">
            <a:noAutofit/>
          </a:bodyPr>
          <a:lstStyle/>
          <a:p>
            <a:pPr marL="0" marR="18288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all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Pallas</a:t>
            </a:r>
            <a:r>
              <a:rPr kumimoji="0" lang="nl-NL" sz="5400" b="0" i="0" u="none" strike="noStrike" kern="1200" cap="all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 </a:t>
            </a:r>
            <a:r>
              <a:rPr kumimoji="0" lang="nl-NL" sz="5400" b="0" i="0" u="none" strike="noStrike" kern="1200" cap="all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a</a:t>
            </a:r>
            <a:r>
              <a:rPr kumimoji="0" lang="nl-NL" sz="5400" b="0" i="0" u="none" strike="noStrike" kern="1200" cap="all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θ</a:t>
            </a:r>
            <a:r>
              <a:rPr kumimoji="0" lang="nl-NL" sz="5400" b="0" i="0" u="none" strike="noStrike" kern="1200" cap="all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itchFamily="18" charset="2"/>
                <a:ea typeface="+mj-ea"/>
                <a:cs typeface="+mj-cs"/>
              </a:rPr>
              <a:t>Hna</a:t>
            </a:r>
            <a:r>
              <a:rPr kumimoji="0" lang="nl-NL" sz="5400" b="0" i="0" u="none" strike="noStrike" kern="1200" cap="all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nl-NL" sz="5400" b="0" i="0" u="none" strike="noStrike" kern="1200" cap="all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apollwn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3200" b="1" dirty="0" err="1" smtClean="0"/>
              <a:t>Apollo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 van licht en zon.</a:t>
            </a:r>
          </a:p>
          <a:p>
            <a:r>
              <a:rPr lang="nl-NL" sz="2400" dirty="0" smtClean="0"/>
              <a:t>Maar ook van kunst en muziek</a:t>
            </a:r>
          </a:p>
          <a:p>
            <a:endParaRPr lang="nl-NL" sz="2400" dirty="0" smtClean="0"/>
          </a:p>
          <a:p>
            <a:r>
              <a:rPr lang="nl-NL" sz="2400" dirty="0" smtClean="0"/>
              <a:t>Knappe god: lang, breed en gespierd. Grote krullen </a:t>
            </a:r>
          </a:p>
          <a:p>
            <a:r>
              <a:rPr lang="nl-NL" sz="2400" dirty="0" smtClean="0">
                <a:sym typeface="Wingdings" pitchFamily="2" charset="2"/>
              </a:rPr>
              <a:t> </a:t>
            </a:r>
            <a:r>
              <a:rPr lang="nl-NL" sz="2400" dirty="0" err="1" smtClean="0"/>
              <a:t>Player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Kon zeer goed oorlogsvoeren: pijlen over grote afstand</a:t>
            </a:r>
          </a:p>
          <a:p>
            <a:endParaRPr lang="nl-NL" sz="2400" dirty="0" smtClean="0"/>
          </a:p>
          <a:p>
            <a:r>
              <a:rPr lang="nl-NL" sz="2400" dirty="0" smtClean="0"/>
              <a:t>Attributen: pijl en boog, lauwerkrans, citer en lier</a:t>
            </a:r>
          </a:p>
          <a:p>
            <a:endParaRPr lang="nl-NL" dirty="0"/>
          </a:p>
        </p:txBody>
      </p:sp>
      <p:pic>
        <p:nvPicPr>
          <p:cNvPr id="6" name="Picture 7" descr="AchillesDea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250" y="1384252"/>
            <a:ext cx="5276850" cy="3860895"/>
          </a:xfrm>
          <a:prstGeom prst="rect">
            <a:avLst/>
          </a:prstGeom>
          <a:noFill/>
        </p:spPr>
      </p:pic>
      <p:pic>
        <p:nvPicPr>
          <p:cNvPr id="9" name="Picture 9" descr="PistoxenusApol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80728"/>
            <a:ext cx="5340449" cy="572810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afrodith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3200" b="1" dirty="0" err="1" smtClean="0"/>
              <a:t>Aphrodite</a:t>
            </a:r>
            <a:endParaRPr lang="nl-NL" sz="3200" b="1" dirty="0" smtClean="0"/>
          </a:p>
          <a:p>
            <a:endParaRPr lang="nl-NL" sz="2400" dirty="0" smtClean="0"/>
          </a:p>
          <a:p>
            <a:r>
              <a:rPr lang="nl-NL" sz="2400" dirty="0" smtClean="0"/>
              <a:t>Godin van liefde en schoonheid</a:t>
            </a:r>
          </a:p>
          <a:p>
            <a:endParaRPr lang="nl-NL" sz="2400" dirty="0" smtClean="0"/>
          </a:p>
          <a:p>
            <a:r>
              <a:rPr lang="nl-NL" sz="2400" dirty="0" smtClean="0"/>
              <a:t>Zij liet iedereen verliefd worden: goden en mensen</a:t>
            </a:r>
          </a:p>
          <a:p>
            <a:endParaRPr lang="nl-NL" sz="2400" dirty="0" smtClean="0"/>
          </a:p>
          <a:p>
            <a:r>
              <a:rPr lang="nl-NL" sz="2400" dirty="0" smtClean="0"/>
              <a:t>Zij werd vaak naakt afgebeeld met spiegel, zwanen en duiven</a:t>
            </a:r>
          </a:p>
          <a:p>
            <a:endParaRPr lang="nl-NL" sz="2400" dirty="0" smtClean="0"/>
          </a:p>
          <a:p>
            <a:r>
              <a:rPr lang="nl-NL" sz="2400" dirty="0" smtClean="0"/>
              <a:t>Zij werd geboren uit het schuim van de zee en kwam in een schelp naar land gedreven</a:t>
            </a:r>
          </a:p>
          <a:p>
            <a:endParaRPr lang="nl-NL" dirty="0"/>
          </a:p>
        </p:txBody>
      </p:sp>
      <p:pic>
        <p:nvPicPr>
          <p:cNvPr id="10" name="Picture 11" descr="File:NAMA Aphrodite Syracuse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24" y="320675"/>
            <a:ext cx="2759102" cy="5988050"/>
          </a:xfrm>
          <a:prstGeom prst="rect">
            <a:avLst/>
          </a:prstGeom>
          <a:noFill/>
        </p:spPr>
      </p:pic>
      <p:pic>
        <p:nvPicPr>
          <p:cNvPr id="11" name="Picture 7" descr="Bestand:Aphrodite Anadyomene Louvre CA228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350"/>
            <a:ext cx="4441503" cy="6319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err="1" smtClean="0">
                <a:latin typeface="Symbol" pitchFamily="18" charset="2"/>
              </a:rPr>
              <a:t>afrodith</a:t>
            </a:r>
            <a:r>
              <a:rPr lang="nl-NL" sz="6000" b="1" dirty="0" smtClean="0">
                <a:latin typeface="Arial" pitchFamily="34" charset="0"/>
                <a:cs typeface="Arial" pitchFamily="34" charset="0"/>
              </a:rPr>
              <a:t> </a:t>
            </a:r>
            <a:endParaRPr lang="nl-NL" sz="6000" b="1" dirty="0">
              <a:latin typeface="Symbol" pitchFamily="18" charset="2"/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nl-NL" sz="3200" b="1" dirty="0" err="1" smtClean="0"/>
              <a:t>Aphrodite</a:t>
            </a:r>
            <a:endParaRPr lang="nl-NL" sz="3200" b="1" dirty="0" smtClean="0"/>
          </a:p>
          <a:p>
            <a:endParaRPr lang="nl-NL" sz="2400" dirty="0" smtClean="0"/>
          </a:p>
          <a:p>
            <a:endParaRPr lang="nl-NL" dirty="0"/>
          </a:p>
        </p:txBody>
      </p:sp>
      <p:pic>
        <p:nvPicPr>
          <p:cNvPr id="8" name="Picture 5" descr="File:La naissance de Vénus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7726533" cy="4539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6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.1|3.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|4.2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|2.3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4.1|3.5|7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1045</TotalTime>
  <Words>475</Words>
  <Application>Microsoft Office PowerPoint</Application>
  <PresentationFormat>Diavoorstelling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Symbol</vt:lpstr>
      <vt:lpstr>Verdana</vt:lpstr>
      <vt:lpstr>Wingdings</vt:lpstr>
      <vt:lpstr>Wingdings 2</vt:lpstr>
      <vt:lpstr>Verve</vt:lpstr>
      <vt:lpstr>De Griekse Goden van de Olympus</vt:lpstr>
      <vt:lpstr>PowerPoint-presentatie</vt:lpstr>
      <vt:lpstr>Zeus </vt:lpstr>
      <vt:lpstr>‘hra </vt:lpstr>
      <vt:lpstr>Pallas aθHna </vt:lpstr>
      <vt:lpstr> </vt:lpstr>
      <vt:lpstr>apollwn </vt:lpstr>
      <vt:lpstr>afrodith </vt:lpstr>
      <vt:lpstr>afrodith </vt:lpstr>
      <vt:lpstr>poseidwn </vt:lpstr>
      <vt:lpstr>artemis </vt:lpstr>
      <vt:lpstr>‘ermes </vt:lpstr>
      <vt:lpstr>arhs </vt:lpstr>
      <vt:lpstr>‘hfaistos </vt:lpstr>
      <vt:lpstr>dhmhthr </vt:lpstr>
      <vt:lpstr>‘estia </vt:lpstr>
      <vt:lpstr>dionysos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Zeus</dc:title>
  <dc:creator>Ruffin</dc:creator>
  <cp:lastModifiedBy>Claudio Ruffin</cp:lastModifiedBy>
  <cp:revision>94</cp:revision>
  <dcterms:created xsi:type="dcterms:W3CDTF">2010-07-16T06:39:11Z</dcterms:created>
  <dcterms:modified xsi:type="dcterms:W3CDTF">2018-02-03T23:56:36Z</dcterms:modified>
</cp:coreProperties>
</file>